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74" r:id="rId3"/>
    <p:sldId id="275" r:id="rId4"/>
    <p:sldId id="276" r:id="rId5"/>
    <p:sldId id="277" r:id="rId6"/>
    <p:sldId id="282" r:id="rId7"/>
    <p:sldId id="284" r:id="rId8"/>
    <p:sldId id="289" r:id="rId9"/>
    <p:sldId id="278" r:id="rId10"/>
    <p:sldId id="290" r:id="rId11"/>
    <p:sldId id="273" r:id="rId12"/>
    <p:sldId id="291" r:id="rId13"/>
    <p:sldId id="271" r:id="rId14"/>
    <p:sldId id="279" r:id="rId15"/>
    <p:sldId id="281" r:id="rId16"/>
    <p:sldId id="287" r:id="rId17"/>
    <p:sldId id="285" r:id="rId18"/>
    <p:sldId id="293" r:id="rId19"/>
    <p:sldId id="295" r:id="rId20"/>
    <p:sldId id="286" r:id="rId21"/>
    <p:sldId id="288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0" autoAdjust="0"/>
  </p:normalViewPr>
  <p:slideViewPr>
    <p:cSldViewPr snapToGrid="0" snapToObjects="1" showGuides="1">
      <p:cViewPr>
        <p:scale>
          <a:sx n="100" d="100"/>
          <a:sy n="100" d="100"/>
        </p:scale>
        <p:origin x="974" y="58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C0193-539D-4A44-B712-74D73801C4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E3097E-FD55-47B6-92F5-49F3E716FD32}">
      <dgm:prSet phldrT="[Text]"/>
      <dgm:spPr/>
      <dgm:t>
        <a:bodyPr/>
        <a:lstStyle/>
        <a:p>
          <a:r>
            <a:rPr lang="en-US" dirty="0" smtClean="0"/>
            <a:t>Processing </a:t>
          </a:r>
          <a:endParaRPr lang="en-US" dirty="0"/>
        </a:p>
      </dgm:t>
    </dgm:pt>
    <dgm:pt modelId="{4A6E4FAD-5DA4-42DE-9A84-6AEA7F60D2A3}" type="parTrans" cxnId="{370816AA-6778-4231-B29C-E57688AFE78E}">
      <dgm:prSet/>
      <dgm:spPr/>
      <dgm:t>
        <a:bodyPr/>
        <a:lstStyle/>
        <a:p>
          <a:endParaRPr lang="en-US"/>
        </a:p>
      </dgm:t>
    </dgm:pt>
    <dgm:pt modelId="{1C03985F-D64F-46DB-B59C-5DA7977FD3AE}" type="sibTrans" cxnId="{370816AA-6778-4231-B29C-E57688AFE78E}">
      <dgm:prSet/>
      <dgm:spPr/>
      <dgm:t>
        <a:bodyPr/>
        <a:lstStyle/>
        <a:p>
          <a:endParaRPr lang="en-US"/>
        </a:p>
      </dgm:t>
    </dgm:pt>
    <dgm:pt modelId="{FE26B2D2-C3E0-4398-9BB9-80B51B9A2BEF}">
      <dgm:prSet phldrT="[Text]"/>
      <dgm:spPr/>
      <dgm:t>
        <a:bodyPr/>
        <a:lstStyle/>
        <a:p>
          <a:r>
            <a:rPr lang="en-US" dirty="0" smtClean="0"/>
            <a:t>Generating model</a:t>
          </a:r>
          <a:endParaRPr lang="en-US" dirty="0"/>
        </a:p>
      </dgm:t>
    </dgm:pt>
    <dgm:pt modelId="{92B678D7-D785-4E45-826F-A8288CA0FC48}" type="parTrans" cxnId="{49BB8BCD-1B74-40B1-B014-FBCB81D95558}">
      <dgm:prSet/>
      <dgm:spPr/>
      <dgm:t>
        <a:bodyPr/>
        <a:lstStyle/>
        <a:p>
          <a:endParaRPr lang="en-US"/>
        </a:p>
      </dgm:t>
    </dgm:pt>
    <dgm:pt modelId="{53920EC7-E02E-47F9-BE1B-0B73B4B7B7EA}" type="sibTrans" cxnId="{49BB8BCD-1B74-40B1-B014-FBCB81D95558}">
      <dgm:prSet/>
      <dgm:spPr/>
      <dgm:t>
        <a:bodyPr/>
        <a:lstStyle/>
        <a:p>
          <a:endParaRPr lang="en-US"/>
        </a:p>
      </dgm:t>
    </dgm:pt>
    <dgm:pt modelId="{BD1068C5-DDD9-445F-B1E6-90E705C97DCF}">
      <dgm:prSet phldrT="[Text]"/>
      <dgm:spPr/>
      <dgm:t>
        <a:bodyPr/>
        <a:lstStyle/>
        <a:p>
          <a:r>
            <a:rPr lang="en-US" dirty="0" smtClean="0"/>
            <a:t>Interpreting</a:t>
          </a:r>
          <a:endParaRPr lang="en-US" dirty="0"/>
        </a:p>
      </dgm:t>
    </dgm:pt>
    <dgm:pt modelId="{9967B47A-0B2D-4C55-8339-463A63C36C4A}" type="parTrans" cxnId="{D48A638B-FD75-485F-BE78-FCF32D3ADCDE}">
      <dgm:prSet/>
      <dgm:spPr/>
      <dgm:t>
        <a:bodyPr/>
        <a:lstStyle/>
        <a:p>
          <a:endParaRPr lang="en-US"/>
        </a:p>
      </dgm:t>
    </dgm:pt>
    <dgm:pt modelId="{9A203153-44B6-4C7F-91C5-57E6E63833A0}" type="sibTrans" cxnId="{D48A638B-FD75-485F-BE78-FCF32D3ADCDE}">
      <dgm:prSet/>
      <dgm:spPr/>
      <dgm:t>
        <a:bodyPr/>
        <a:lstStyle/>
        <a:p>
          <a:endParaRPr lang="en-US"/>
        </a:p>
      </dgm:t>
    </dgm:pt>
    <dgm:pt modelId="{14C235EA-0DCD-4E20-BC76-B640C11B7D7C}" type="pres">
      <dgm:prSet presAssocID="{666C0193-539D-4A44-B712-74D73801C4E2}" presName="Name0" presStyleCnt="0">
        <dgm:presLayoutVars>
          <dgm:dir/>
          <dgm:resizeHandles val="exact"/>
        </dgm:presLayoutVars>
      </dgm:prSet>
      <dgm:spPr/>
    </dgm:pt>
    <dgm:pt modelId="{31E66934-7A9F-42B6-92A6-E623C7896692}" type="pres">
      <dgm:prSet presAssocID="{36E3097E-FD55-47B6-92F5-49F3E716FD32}" presName="node" presStyleLbl="node1" presStyleIdx="0" presStyleCnt="3" custLinFactNeighborX="-836" custLinFactNeighborY="2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1166C-3EFA-43F6-A02A-E5A8E59E1C6D}" type="pres">
      <dgm:prSet presAssocID="{1C03985F-D64F-46DB-B59C-5DA7977FD3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5CD3485-2041-4CA5-AEEB-A3A4C764F980}" type="pres">
      <dgm:prSet presAssocID="{1C03985F-D64F-46DB-B59C-5DA7977FD3A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B343610-68F7-4A5A-8F3D-C157ABC5656C}" type="pres">
      <dgm:prSet presAssocID="{FE26B2D2-C3E0-4398-9BB9-80B51B9A2B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CBC35-C3E7-48A8-9EB0-5807A94B82E0}" type="pres">
      <dgm:prSet presAssocID="{53920EC7-E02E-47F9-BE1B-0B73B4B7B7E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14DDEB-7014-437A-9305-9D5B75B6C6AA}" type="pres">
      <dgm:prSet presAssocID="{53920EC7-E02E-47F9-BE1B-0B73B4B7B7E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4D52EAA-9DA2-40BC-B39A-8D0F5F68F9B7}" type="pres">
      <dgm:prSet presAssocID="{BD1068C5-DDD9-445F-B1E6-90E705C97D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64890-3B90-47EE-A9FF-4585872A2ED0}" type="presOf" srcId="{BD1068C5-DDD9-445F-B1E6-90E705C97DCF}" destId="{04D52EAA-9DA2-40BC-B39A-8D0F5F68F9B7}" srcOrd="0" destOrd="0" presId="urn:microsoft.com/office/officeart/2005/8/layout/process1"/>
    <dgm:cxn modelId="{CA9D36E6-6D78-4357-AA2D-4359B855864B}" type="presOf" srcId="{1C03985F-D64F-46DB-B59C-5DA7977FD3AE}" destId="{7B71166C-3EFA-43F6-A02A-E5A8E59E1C6D}" srcOrd="0" destOrd="0" presId="urn:microsoft.com/office/officeart/2005/8/layout/process1"/>
    <dgm:cxn modelId="{93F7E755-2459-49CD-B61A-DA05ED16A265}" type="presOf" srcId="{36E3097E-FD55-47B6-92F5-49F3E716FD32}" destId="{31E66934-7A9F-42B6-92A6-E623C7896692}" srcOrd="0" destOrd="0" presId="urn:microsoft.com/office/officeart/2005/8/layout/process1"/>
    <dgm:cxn modelId="{5EB640A7-E060-4180-8954-293105B79B96}" type="presOf" srcId="{53920EC7-E02E-47F9-BE1B-0B73B4B7B7EA}" destId="{C7BCBC35-C3E7-48A8-9EB0-5807A94B82E0}" srcOrd="0" destOrd="0" presId="urn:microsoft.com/office/officeart/2005/8/layout/process1"/>
    <dgm:cxn modelId="{642684F8-E7A1-4FA1-8C8C-E1299E3FE7E4}" type="presOf" srcId="{1C03985F-D64F-46DB-B59C-5DA7977FD3AE}" destId="{75CD3485-2041-4CA5-AEEB-A3A4C764F980}" srcOrd="1" destOrd="0" presId="urn:microsoft.com/office/officeart/2005/8/layout/process1"/>
    <dgm:cxn modelId="{79A87C12-B99A-42E4-A77F-4A925A0C38E3}" type="presOf" srcId="{53920EC7-E02E-47F9-BE1B-0B73B4B7B7EA}" destId="{F614DDEB-7014-437A-9305-9D5B75B6C6AA}" srcOrd="1" destOrd="0" presId="urn:microsoft.com/office/officeart/2005/8/layout/process1"/>
    <dgm:cxn modelId="{C358D1EF-A6D1-47DC-A5FA-F45404B01183}" type="presOf" srcId="{FE26B2D2-C3E0-4398-9BB9-80B51B9A2BEF}" destId="{0B343610-68F7-4A5A-8F3D-C157ABC5656C}" srcOrd="0" destOrd="0" presId="urn:microsoft.com/office/officeart/2005/8/layout/process1"/>
    <dgm:cxn modelId="{821B72B8-D029-492E-9E33-0A48700B87A4}" type="presOf" srcId="{666C0193-539D-4A44-B712-74D73801C4E2}" destId="{14C235EA-0DCD-4E20-BC76-B640C11B7D7C}" srcOrd="0" destOrd="0" presId="urn:microsoft.com/office/officeart/2005/8/layout/process1"/>
    <dgm:cxn modelId="{49BB8BCD-1B74-40B1-B014-FBCB81D95558}" srcId="{666C0193-539D-4A44-B712-74D73801C4E2}" destId="{FE26B2D2-C3E0-4398-9BB9-80B51B9A2BEF}" srcOrd="1" destOrd="0" parTransId="{92B678D7-D785-4E45-826F-A8288CA0FC48}" sibTransId="{53920EC7-E02E-47F9-BE1B-0B73B4B7B7EA}"/>
    <dgm:cxn modelId="{370816AA-6778-4231-B29C-E57688AFE78E}" srcId="{666C0193-539D-4A44-B712-74D73801C4E2}" destId="{36E3097E-FD55-47B6-92F5-49F3E716FD32}" srcOrd="0" destOrd="0" parTransId="{4A6E4FAD-5DA4-42DE-9A84-6AEA7F60D2A3}" sibTransId="{1C03985F-D64F-46DB-B59C-5DA7977FD3AE}"/>
    <dgm:cxn modelId="{D48A638B-FD75-485F-BE78-FCF32D3ADCDE}" srcId="{666C0193-539D-4A44-B712-74D73801C4E2}" destId="{BD1068C5-DDD9-445F-B1E6-90E705C97DCF}" srcOrd="2" destOrd="0" parTransId="{9967B47A-0B2D-4C55-8339-463A63C36C4A}" sibTransId="{9A203153-44B6-4C7F-91C5-57E6E63833A0}"/>
    <dgm:cxn modelId="{0CBDA7B4-3298-4F14-8A5D-5BCB96FECC5F}" type="presParOf" srcId="{14C235EA-0DCD-4E20-BC76-B640C11B7D7C}" destId="{31E66934-7A9F-42B6-92A6-E623C7896692}" srcOrd="0" destOrd="0" presId="urn:microsoft.com/office/officeart/2005/8/layout/process1"/>
    <dgm:cxn modelId="{5373F8B3-3883-43BD-BDA9-29717799C15A}" type="presParOf" srcId="{14C235EA-0DCD-4E20-BC76-B640C11B7D7C}" destId="{7B71166C-3EFA-43F6-A02A-E5A8E59E1C6D}" srcOrd="1" destOrd="0" presId="urn:microsoft.com/office/officeart/2005/8/layout/process1"/>
    <dgm:cxn modelId="{BADEE7D6-9E35-4FCB-83E1-F93FDB69E8A7}" type="presParOf" srcId="{7B71166C-3EFA-43F6-A02A-E5A8E59E1C6D}" destId="{75CD3485-2041-4CA5-AEEB-A3A4C764F980}" srcOrd="0" destOrd="0" presId="urn:microsoft.com/office/officeart/2005/8/layout/process1"/>
    <dgm:cxn modelId="{6502F002-6850-42C6-B5B6-B40B24CFAD27}" type="presParOf" srcId="{14C235EA-0DCD-4E20-BC76-B640C11B7D7C}" destId="{0B343610-68F7-4A5A-8F3D-C157ABC5656C}" srcOrd="2" destOrd="0" presId="urn:microsoft.com/office/officeart/2005/8/layout/process1"/>
    <dgm:cxn modelId="{A2880CB4-2496-4A4C-94C5-F1056AAF5AA9}" type="presParOf" srcId="{14C235EA-0DCD-4E20-BC76-B640C11B7D7C}" destId="{C7BCBC35-C3E7-48A8-9EB0-5807A94B82E0}" srcOrd="3" destOrd="0" presId="urn:microsoft.com/office/officeart/2005/8/layout/process1"/>
    <dgm:cxn modelId="{ECB87381-C189-4688-A9B2-97BC5429FE99}" type="presParOf" srcId="{C7BCBC35-C3E7-48A8-9EB0-5807A94B82E0}" destId="{F614DDEB-7014-437A-9305-9D5B75B6C6AA}" srcOrd="0" destOrd="0" presId="urn:microsoft.com/office/officeart/2005/8/layout/process1"/>
    <dgm:cxn modelId="{778C7A40-F974-458B-BFC1-47C9CC8875C4}" type="presParOf" srcId="{14C235EA-0DCD-4E20-BC76-B640C11B7D7C}" destId="{04D52EAA-9DA2-40BC-B39A-8D0F5F68F9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6934-7A9F-42B6-92A6-E623C7896692}">
      <dsp:nvSpPr>
        <dsp:cNvPr id="0" name=""/>
        <dsp:cNvSpPr/>
      </dsp:nvSpPr>
      <dsp:spPr>
        <a:xfrm>
          <a:off x="3" y="1734202"/>
          <a:ext cx="2093067" cy="125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Processing </a:t>
          </a:r>
          <a:endParaRPr lang="en-US" sz="2700" kern="1200" dirty="0"/>
        </a:p>
      </dsp:txBody>
      <dsp:txXfrm>
        <a:off x="36785" y="1770984"/>
        <a:ext cx="2019503" cy="1182276"/>
      </dsp:txXfrm>
    </dsp:sp>
    <dsp:sp modelId="{7B71166C-3EFA-43F6-A02A-E5A8E59E1C6D}">
      <dsp:nvSpPr>
        <dsp:cNvPr id="0" name=""/>
        <dsp:cNvSpPr/>
      </dsp:nvSpPr>
      <dsp:spPr>
        <a:xfrm rot="21567577">
          <a:off x="2304117" y="2088611"/>
          <a:ext cx="447459" cy="519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304120" y="2193060"/>
        <a:ext cx="313221" cy="311448"/>
      </dsp:txXfrm>
    </dsp:sp>
    <dsp:sp modelId="{0B343610-68F7-4A5A-8F3D-C157ABC5656C}">
      <dsp:nvSpPr>
        <dsp:cNvPr id="0" name=""/>
        <dsp:cNvSpPr/>
      </dsp:nvSpPr>
      <dsp:spPr>
        <a:xfrm>
          <a:off x="2937297" y="1706498"/>
          <a:ext cx="2093067" cy="125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Generating model</a:t>
          </a:r>
          <a:endParaRPr lang="en-US" sz="2700" kern="1200" dirty="0"/>
        </a:p>
      </dsp:txBody>
      <dsp:txXfrm>
        <a:off x="2974079" y="1743280"/>
        <a:ext cx="2019503" cy="1182276"/>
      </dsp:txXfrm>
    </dsp:sp>
    <dsp:sp modelId="{C7BCBC35-C3E7-48A8-9EB0-5807A94B82E0}">
      <dsp:nvSpPr>
        <dsp:cNvPr id="0" name=""/>
        <dsp:cNvSpPr/>
      </dsp:nvSpPr>
      <dsp:spPr>
        <a:xfrm>
          <a:off x="5239672" y="2074878"/>
          <a:ext cx="443730" cy="519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39672" y="2178694"/>
        <a:ext cx="310611" cy="311448"/>
      </dsp:txXfrm>
    </dsp:sp>
    <dsp:sp modelId="{04D52EAA-9DA2-40BC-B39A-8D0F5F68F9B7}">
      <dsp:nvSpPr>
        <dsp:cNvPr id="0" name=""/>
        <dsp:cNvSpPr/>
      </dsp:nvSpPr>
      <dsp:spPr>
        <a:xfrm>
          <a:off x="5867592" y="1706498"/>
          <a:ext cx="2093067" cy="125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Interpreting</a:t>
          </a:r>
          <a:endParaRPr lang="en-US" sz="2700" kern="1200" dirty="0"/>
        </a:p>
      </dsp:txBody>
      <dsp:txXfrm>
        <a:off x="5904374" y="1743280"/>
        <a:ext cx="2019503" cy="118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12/12/2017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12/12/2017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6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3279 literary</a:t>
            </a:r>
            <a:r>
              <a:rPr lang="en-GB" baseline="0" dirty="0" smtClean="0"/>
              <a:t> works from U.S. and Great </a:t>
            </a:r>
            <a:r>
              <a:rPr lang="en-GB" baseline="0" dirty="0" err="1" smtClean="0"/>
              <a:t>Brittain</a:t>
            </a:r>
            <a:endParaRPr lang="en-GB" baseline="0" dirty="0" smtClean="0"/>
          </a:p>
          <a:p>
            <a:r>
              <a:rPr lang="en-GB" baseline="0" dirty="0" smtClean="0"/>
              <a:t>Mathew L </a:t>
            </a:r>
            <a:r>
              <a:rPr lang="en-GB" baseline="0" dirty="0" err="1" smtClean="0"/>
              <a:t>Jockers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3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24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11,045</a:t>
            </a:r>
            <a:r>
              <a:rPr lang="en-GB" baseline="0" dirty="0" smtClean="0"/>
              <a:t> texts religious texts from 33 clerics (20 jihadists, 13 non-jihadists”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4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0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19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6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299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5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3279 literary</a:t>
            </a:r>
            <a:r>
              <a:rPr lang="en-GB" baseline="0" dirty="0" smtClean="0"/>
              <a:t> works from U.S. and Great </a:t>
            </a:r>
            <a:r>
              <a:rPr lang="en-GB" baseline="0" dirty="0" err="1" smtClean="0"/>
              <a:t>Brittain</a:t>
            </a:r>
            <a:endParaRPr lang="en-GB" baseline="0" dirty="0" smtClean="0"/>
          </a:p>
          <a:p>
            <a:r>
              <a:rPr lang="en-GB" baseline="0" dirty="0" smtClean="0"/>
              <a:t>Mathew L </a:t>
            </a:r>
            <a:r>
              <a:rPr lang="en-GB" baseline="0" dirty="0" err="1" smtClean="0"/>
              <a:t>Jockers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3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216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5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823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06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2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4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94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model optimizes joint frequencies and exclusivity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5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6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0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text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4"/>
            <a:endParaRPr lang="en-GB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en-GB" smtClean="0"/>
              <a:t>12/12/2017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lovchenko.github.io/stm.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s.facebook.com/netvizz/?ref=br_r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lovchenko.github.io/k10/viz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Yevgeniy Golovchenko</a:t>
            </a:r>
          </a:p>
          <a:p>
            <a:r>
              <a:rPr lang="en-GB" dirty="0" smtClean="0"/>
              <a:t> PhD fellow</a:t>
            </a:r>
          </a:p>
          <a:p>
            <a:r>
              <a:rPr lang="en-GB" dirty="0" smtClean="0"/>
              <a:t>University of Copenhagen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3564334" cy="2304891"/>
          </a:xfrm>
        </p:spPr>
        <p:txBody>
          <a:bodyPr/>
          <a:lstStyle/>
          <a:p>
            <a:r>
              <a:rPr lang="en-US" sz="3400" b="1" dirty="0"/>
              <a:t>Statistical Analysis of </a:t>
            </a:r>
            <a:r>
              <a:rPr lang="en-US" sz="3400" b="1" dirty="0" smtClean="0"/>
              <a:t>Text: Topic Modeling</a:t>
            </a:r>
            <a:endParaRPr lang="da-DK" sz="3400" dirty="0" smtClean="0"/>
          </a:p>
          <a:p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287D-C1BA-47FB-9104-667BFDE3E3EE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Jockers</a:t>
            </a:r>
            <a:r>
              <a:rPr lang="en-US" dirty="0"/>
              <a:t>, M.L. and </a:t>
            </a:r>
            <a:r>
              <a:rPr lang="en-US" dirty="0" err="1"/>
              <a:t>Mimno</a:t>
            </a:r>
            <a:r>
              <a:rPr lang="en-US" dirty="0"/>
              <a:t>, D., 2013. Significant themes in 19th-century </a:t>
            </a:r>
            <a:r>
              <a:rPr lang="en-US" dirty="0" smtClean="0"/>
              <a:t>literature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Analysis of </a:t>
            </a:r>
            <a:r>
              <a:rPr lang="en-GB" dirty="0"/>
              <a:t>literary </a:t>
            </a:r>
            <a:r>
              <a:rPr lang="en-GB" dirty="0" smtClean="0"/>
              <a:t>works from 19</a:t>
            </a:r>
            <a:r>
              <a:rPr lang="en-GB" baseline="30000" dirty="0" smtClean="0"/>
              <a:t>th</a:t>
            </a:r>
            <a:r>
              <a:rPr lang="en-GB" dirty="0" smtClean="0"/>
              <a:t> century </a:t>
            </a:r>
          </a:p>
          <a:p>
            <a:r>
              <a:rPr lang="en-GB" dirty="0" smtClean="0"/>
              <a:t>U.S</a:t>
            </a:r>
            <a:r>
              <a:rPr lang="en-GB" dirty="0"/>
              <a:t>. and Great </a:t>
            </a:r>
            <a:r>
              <a:rPr lang="en-GB" dirty="0" smtClean="0"/>
              <a:t>Britain</a:t>
            </a:r>
          </a:p>
          <a:p>
            <a:r>
              <a:rPr lang="en-GB" dirty="0" smtClean="0"/>
              <a:t>LDA</a:t>
            </a:r>
          </a:p>
          <a:p>
            <a:r>
              <a:rPr lang="en-GB" dirty="0" smtClean="0"/>
              <a:t>Literary topics and gender</a:t>
            </a:r>
            <a:endParaRPr lang="en-GB" dirty="0"/>
          </a:p>
          <a:p>
            <a:r>
              <a:rPr lang="en-GB" dirty="0" smtClean="0"/>
              <a:t>N = 3279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an 19</a:t>
            </a:r>
            <a:r>
              <a:rPr lang="en-GB" baseline="30000" dirty="0" smtClean="0"/>
              <a:t>th</a:t>
            </a:r>
            <a:r>
              <a:rPr lang="en-GB" dirty="0" smtClean="0"/>
              <a:t> Century </a:t>
            </a:r>
            <a:r>
              <a:rPr lang="en-GB" dirty="0" smtClean="0"/>
              <a:t>literature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75" y="1484313"/>
            <a:ext cx="7967663" cy="3955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4234" y="5814505"/>
            <a:ext cx="868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US" dirty="0" err="1" smtClean="0"/>
              <a:t>Jockers</a:t>
            </a:r>
            <a:r>
              <a:rPr lang="en-US" dirty="0"/>
              <a:t>, M.L. and </a:t>
            </a:r>
            <a:r>
              <a:rPr lang="en-US" dirty="0" err="1"/>
              <a:t>Mimno</a:t>
            </a:r>
            <a:r>
              <a:rPr lang="en-US" dirty="0"/>
              <a:t>, D., 2013. Significant themes in 19th-century literature. </a:t>
            </a:r>
            <a:r>
              <a:rPr lang="en-US" i="1" dirty="0"/>
              <a:t>Poetics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9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Source: Lucas et al. (2015) </a:t>
            </a:r>
            <a:r>
              <a:rPr lang="en-US" dirty="0"/>
              <a:t>Computer-assisted text analysis for comparative politics.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STM</a:t>
            </a:r>
          </a:p>
          <a:p>
            <a:r>
              <a:rPr lang="en-GB" dirty="0"/>
              <a:t>11,045 texts religious texts from 33 clerics (20 jihadists, 13 non-jihadists</a:t>
            </a:r>
            <a:r>
              <a:rPr lang="en-GB" dirty="0" smtClean="0"/>
              <a:t>”)</a:t>
            </a:r>
            <a:endParaRPr lang="en-GB" dirty="0"/>
          </a:p>
          <a:p>
            <a:r>
              <a:rPr lang="en-GB" dirty="0" smtClean="0"/>
              <a:t>Is there a correlation between the source and topics?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5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Arabic </a:t>
            </a:r>
            <a:r>
              <a:rPr lang="en-GB" dirty="0" smtClean="0"/>
              <a:t>Cleric writings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182" y="1484313"/>
            <a:ext cx="6067109" cy="48264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234" y="6211669"/>
            <a:ext cx="868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Lucas et al. (2015) </a:t>
            </a:r>
            <a:r>
              <a:rPr lang="en-US" dirty="0"/>
              <a:t>Computer-assisted text analysis for comparative politics. </a:t>
            </a:r>
            <a:r>
              <a:rPr lang="en-US" i="1" dirty="0"/>
              <a:t>Political Analysis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Supervised Models     vs  Unsupervised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SVM, </a:t>
            </a:r>
            <a:r>
              <a:rPr lang="en-GB" dirty="0"/>
              <a:t>Naive Bayes </a:t>
            </a:r>
            <a:r>
              <a:rPr lang="en-GB" dirty="0" smtClean="0"/>
              <a:t>etc.  </a:t>
            </a:r>
          </a:p>
          <a:p>
            <a:r>
              <a:rPr lang="en-GB" dirty="0" smtClean="0"/>
              <a:t>Manual labelling (test set + training set)</a:t>
            </a:r>
          </a:p>
          <a:p>
            <a:r>
              <a:rPr lang="en-GB" dirty="0" smtClean="0"/>
              <a:t>Easy to interpret </a:t>
            </a:r>
          </a:p>
          <a:p>
            <a:r>
              <a:rPr lang="en-GB" u="sng" dirty="0" smtClean="0"/>
              <a:t>Non-explorative</a:t>
            </a:r>
            <a:endParaRPr lang="en-GB" u="sng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LDA, STM etc. </a:t>
            </a:r>
          </a:p>
          <a:p>
            <a:r>
              <a:rPr lang="en-GB" dirty="0" smtClean="0"/>
              <a:t>Semi-automatic approach</a:t>
            </a:r>
          </a:p>
          <a:p>
            <a:r>
              <a:rPr lang="en-GB" dirty="0" smtClean="0"/>
              <a:t>Difficult to interpret</a:t>
            </a:r>
          </a:p>
          <a:p>
            <a:r>
              <a:rPr lang="en-GB" dirty="0" smtClean="0"/>
              <a:t>Explorative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5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STM in three steps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544564"/>
              </p:ext>
            </p:extLst>
          </p:nvPr>
        </p:nvGraphicFramePr>
        <p:xfrm>
          <a:off x="587375" y="1635125"/>
          <a:ext cx="7967663" cy="46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9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644361"/>
            <a:ext cx="7967663" cy="466817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Download the script at: </a:t>
            </a:r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golovchenko.github.io/</a:t>
            </a:r>
            <a:r>
              <a:rPr lang="en-GB" sz="2000" dirty="0" err="1" smtClean="0">
                <a:hlinkClick r:id="rId3"/>
              </a:rPr>
              <a:t>stm.R</a:t>
            </a:r>
            <a:endParaRPr lang="en-GB" sz="2000" dirty="0" smtClean="0"/>
          </a:p>
          <a:p>
            <a:pPr marL="0" indent="0">
              <a:buNone/>
            </a:pPr>
            <a:r>
              <a:rPr lang="en-GB" dirty="0"/>
              <a:t>Dataset used in the </a:t>
            </a:r>
            <a:r>
              <a:rPr lang="en-GB" dirty="0" smtClean="0"/>
              <a:t>Example:</a:t>
            </a:r>
          </a:p>
          <a:p>
            <a:r>
              <a:rPr lang="en-GB" dirty="0"/>
              <a:t>Facebook posts written by Donald Trump and Hillary Clinton on their pages during </a:t>
            </a:r>
            <a:r>
              <a:rPr lang="en-GB" dirty="0" smtClean="0"/>
              <a:t>2016</a:t>
            </a:r>
          </a:p>
          <a:p>
            <a:r>
              <a:rPr lang="en-GB" dirty="0" smtClean="0"/>
              <a:t>Collected using Facebook </a:t>
            </a:r>
            <a:r>
              <a:rPr lang="en-GB" dirty="0" smtClean="0">
                <a:hlinkClick r:id="rId4"/>
              </a:rPr>
              <a:t>app</a:t>
            </a:r>
            <a:r>
              <a:rPr lang="en-GB" dirty="0" smtClean="0"/>
              <a:t> called “</a:t>
            </a:r>
            <a:r>
              <a:rPr lang="en-GB" dirty="0" err="1" smtClean="0"/>
              <a:t>Netvizz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For details see:</a:t>
            </a:r>
          </a:p>
          <a:p>
            <a:pPr marL="264318" lvl="1" indent="0">
              <a:buNone/>
            </a:pPr>
            <a:r>
              <a:rPr lang="en-US" sz="1800" dirty="0" err="1"/>
              <a:t>Rieder</a:t>
            </a:r>
            <a:r>
              <a:rPr lang="en-US" sz="1800" dirty="0"/>
              <a:t>, B., 2013, May. Studying Facebook via data extraction: the </a:t>
            </a:r>
            <a:r>
              <a:rPr lang="en-US" sz="1800" dirty="0" err="1"/>
              <a:t>Netvizz</a:t>
            </a:r>
            <a:r>
              <a:rPr lang="en-US" sz="1800" dirty="0"/>
              <a:t> application. In </a:t>
            </a:r>
            <a:r>
              <a:rPr lang="en-US" sz="1800" i="1" dirty="0"/>
              <a:t>Proceedings of the 5th annual ACM web science conference</a:t>
            </a:r>
            <a:r>
              <a:rPr lang="en-US" sz="1800" dirty="0"/>
              <a:t> (pp. 346-355). ACM.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Stemming </a:t>
            </a:r>
          </a:p>
          <a:p>
            <a:pPr lvl="1"/>
            <a:r>
              <a:rPr lang="en-GB" dirty="0" smtClean="0"/>
              <a:t>Walk, walks, walked, walking, walker, walkers</a:t>
            </a:r>
          </a:p>
          <a:p>
            <a:pPr lvl="1"/>
            <a:r>
              <a:rPr lang="en-GB" dirty="0" smtClean="0"/>
              <a:t>walk, walk, walk, walk, walker, walker</a:t>
            </a:r>
          </a:p>
          <a:p>
            <a:r>
              <a:rPr lang="en-GB" dirty="0" smtClean="0"/>
              <a:t>Removing stop words (and, or, if, at etc.)</a:t>
            </a:r>
          </a:p>
          <a:p>
            <a:r>
              <a:rPr lang="en-GB" dirty="0" smtClean="0"/>
              <a:t>Lowercase</a:t>
            </a:r>
          </a:p>
          <a:p>
            <a:r>
              <a:rPr lang="en-GB" dirty="0" smtClean="0"/>
              <a:t>Removing numbers, URL’s etc.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Interpreting: </a:t>
            </a:r>
            <a:r>
              <a:rPr lang="en-GB" dirty="0" smtClean="0"/>
              <a:t>Hermeneutic </a:t>
            </a:r>
            <a:r>
              <a:rPr lang="en-GB" dirty="0"/>
              <a:t>c</a:t>
            </a:r>
            <a:r>
              <a:rPr lang="en-GB" dirty="0" smtClean="0"/>
              <a:t>ircle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006" y="1859756"/>
            <a:ext cx="7772400" cy="42195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4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an 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century </a:t>
            </a:r>
            <a:r>
              <a:rPr lang="en-GB" dirty="0" smtClean="0"/>
              <a:t>l</a:t>
            </a:r>
            <a:r>
              <a:rPr lang="en-GB" dirty="0" smtClean="0"/>
              <a:t>iterature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75" y="1484313"/>
            <a:ext cx="7967663" cy="3955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4234" y="5814505"/>
            <a:ext cx="868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US" dirty="0" err="1" smtClean="0"/>
              <a:t>Jockers</a:t>
            </a:r>
            <a:r>
              <a:rPr lang="en-US" dirty="0"/>
              <a:t>, M.L. and </a:t>
            </a:r>
            <a:r>
              <a:rPr lang="en-US" dirty="0" err="1"/>
              <a:t>Mimno</a:t>
            </a:r>
            <a:r>
              <a:rPr lang="en-US" dirty="0"/>
              <a:t>, D., 2013. Significant themes in 19th-century literature. </a:t>
            </a:r>
            <a:r>
              <a:rPr lang="en-US" i="1" dirty="0"/>
              <a:t>Poetics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6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Visiting scholar at </a:t>
            </a:r>
            <a:r>
              <a:rPr lang="en-GB" dirty="0" err="1"/>
              <a:t>Waseda</a:t>
            </a:r>
            <a:r>
              <a:rPr lang="en-GB" dirty="0"/>
              <a:t> </a:t>
            </a:r>
            <a:r>
              <a:rPr lang="en-GB" dirty="0" smtClean="0"/>
              <a:t>University</a:t>
            </a:r>
          </a:p>
          <a:p>
            <a:r>
              <a:rPr lang="en-GB" dirty="0" smtClean="0"/>
              <a:t>PhD Fellow at Department of </a:t>
            </a:r>
            <a:r>
              <a:rPr lang="en-GB" dirty="0" err="1" smtClean="0"/>
              <a:t>Polticial</a:t>
            </a:r>
            <a:r>
              <a:rPr lang="en-GB" dirty="0" smtClean="0"/>
              <a:t> Science (UCPH)</a:t>
            </a:r>
          </a:p>
          <a:p>
            <a:r>
              <a:rPr lang="en-GB" dirty="0" smtClean="0"/>
              <a:t>MA in Sociology </a:t>
            </a:r>
          </a:p>
          <a:p>
            <a:r>
              <a:rPr lang="en-GB" dirty="0" smtClean="0"/>
              <a:t>Research topics: </a:t>
            </a:r>
          </a:p>
          <a:p>
            <a:pPr lvl="1"/>
            <a:r>
              <a:rPr lang="en-GB" dirty="0" smtClean="0"/>
              <a:t>Digital disinformation</a:t>
            </a:r>
          </a:p>
          <a:p>
            <a:pPr lvl="1"/>
            <a:r>
              <a:rPr lang="en-GB" dirty="0" smtClean="0"/>
              <a:t>Political participation on social media</a:t>
            </a:r>
          </a:p>
          <a:p>
            <a:pPr lvl="1"/>
            <a:r>
              <a:rPr lang="en-GB" dirty="0" smtClean="0"/>
              <a:t>Russian and Ukrainian politics</a:t>
            </a:r>
          </a:p>
          <a:p>
            <a:pPr lvl="1"/>
            <a:endParaRPr lang="en-GB" dirty="0"/>
          </a:p>
          <a:p>
            <a:pPr marL="271462" lvl="1" indent="0">
              <a:buNone/>
            </a:pPr>
            <a:r>
              <a:rPr lang="en-GB" dirty="0" smtClean="0"/>
              <a:t>Computational Social Science: </a:t>
            </a:r>
          </a:p>
          <a:p>
            <a:pPr lvl="1"/>
            <a:r>
              <a:rPr lang="en-GB" dirty="0" smtClean="0"/>
              <a:t>Social Network Analysis</a:t>
            </a:r>
          </a:p>
          <a:p>
            <a:pPr lvl="1"/>
            <a:r>
              <a:rPr lang="en-GB" dirty="0" smtClean="0"/>
              <a:t>NLP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Interpreting: Hermeneutic </a:t>
            </a:r>
            <a:r>
              <a:rPr lang="en-GB" dirty="0" smtClean="0"/>
              <a:t>c</a:t>
            </a:r>
            <a:r>
              <a:rPr lang="en-GB" dirty="0" smtClean="0"/>
              <a:t>ircle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20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75" y="1712339"/>
            <a:ext cx="7967663" cy="45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</a:t>
            </a:r>
            <a:r>
              <a:rPr lang="en-GB" dirty="0"/>
              <a:t>t</a:t>
            </a:r>
            <a:r>
              <a:rPr lang="en-GB" dirty="0" smtClean="0"/>
              <a:t>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Explore the </a:t>
            </a:r>
            <a:r>
              <a:rPr lang="en-GB" dirty="0" smtClean="0"/>
              <a:t>corpus of Facebook posts </a:t>
            </a:r>
            <a:r>
              <a:rPr lang="en-GB" dirty="0" smtClean="0"/>
              <a:t>in the interactive graph generated by using the package </a:t>
            </a:r>
            <a:r>
              <a:rPr lang="en-GB" dirty="0" err="1" smtClean="0"/>
              <a:t>stmBrowser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golovchenko.github.io/k10/viz.html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yg@ifs.ku.dk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for </a:t>
            </a:r>
            <a:r>
              <a:rPr lang="en-GB" dirty="0"/>
              <a:t>t</a:t>
            </a:r>
            <a:r>
              <a:rPr lang="en-GB" dirty="0" smtClean="0"/>
              <a:t>oday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a-DK" dirty="0" smtClean="0"/>
              <a:t>A </a:t>
            </a:r>
            <a:r>
              <a:rPr lang="da-DK" dirty="0"/>
              <a:t>broader understanding of supervised and </a:t>
            </a:r>
            <a:r>
              <a:rPr lang="da-DK" dirty="0" err="1"/>
              <a:t>unsupervised</a:t>
            </a:r>
            <a:r>
              <a:rPr lang="da-DK" dirty="0"/>
              <a:t> </a:t>
            </a:r>
            <a:r>
              <a:rPr lang="da-DK" dirty="0" smtClean="0"/>
              <a:t>models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a-DK" dirty="0" smtClean="0"/>
              <a:t>The </a:t>
            </a:r>
            <a:r>
              <a:rPr lang="da-DK" dirty="0"/>
              <a:t>logic of topic models in social </a:t>
            </a:r>
            <a:r>
              <a:rPr lang="da-DK" dirty="0" smtClean="0"/>
              <a:t>science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a-DK" u="sng" dirty="0" err="1" smtClean="0"/>
              <a:t>Applying</a:t>
            </a:r>
            <a:r>
              <a:rPr lang="da-DK" dirty="0" smtClean="0"/>
              <a:t> </a:t>
            </a:r>
            <a:r>
              <a:rPr lang="da-DK" dirty="0" err="1" smtClean="0"/>
              <a:t>Structural</a:t>
            </a:r>
            <a:r>
              <a:rPr lang="da-DK" dirty="0" smtClean="0"/>
              <a:t> </a:t>
            </a:r>
            <a:r>
              <a:rPr lang="da-DK" dirty="0" err="1" smtClean="0"/>
              <a:t>Topic</a:t>
            </a:r>
            <a:r>
              <a:rPr lang="da-DK" dirty="0" smtClean="0"/>
              <a:t> </a:t>
            </a:r>
            <a:r>
              <a:rPr lang="da-DK" dirty="0" err="1" smtClean="0"/>
              <a:t>Modeling</a:t>
            </a:r>
            <a:r>
              <a:rPr lang="da-DK" dirty="0"/>
              <a:t> </a:t>
            </a:r>
            <a:r>
              <a:rPr lang="da-DK" dirty="0" smtClean="0"/>
              <a:t>in R</a:t>
            </a: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9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Quantiative</a:t>
            </a:r>
            <a:r>
              <a:rPr lang="en-GB" dirty="0" smtClean="0"/>
              <a:t> content analysis: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Breadth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Variation over time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Causal hypothesis testing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topic models (LDA)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Developed by: David </a:t>
            </a:r>
            <a:r>
              <a:rPr lang="en-GB" dirty="0" err="1"/>
              <a:t>Blei</a:t>
            </a:r>
            <a:r>
              <a:rPr lang="en-GB" dirty="0"/>
              <a:t>, Andrew Ng, and Michael I. Jordan</a:t>
            </a:r>
          </a:p>
          <a:p>
            <a:r>
              <a:rPr lang="en-GB" dirty="0" smtClean="0"/>
              <a:t>A way of categorising text into topics</a:t>
            </a:r>
          </a:p>
          <a:p>
            <a:r>
              <a:rPr lang="en-GB" dirty="0" smtClean="0"/>
              <a:t>Topic</a:t>
            </a:r>
            <a:r>
              <a:rPr lang="en-GB" dirty="0"/>
              <a:t>: </a:t>
            </a:r>
            <a:r>
              <a:rPr lang="en-GB" dirty="0" smtClean="0"/>
              <a:t>distribution </a:t>
            </a:r>
            <a:r>
              <a:rPr lang="en-GB" dirty="0"/>
              <a:t>over a </a:t>
            </a:r>
            <a:r>
              <a:rPr lang="en-GB" dirty="0" smtClean="0"/>
              <a:t>vocabulary</a:t>
            </a:r>
          </a:p>
          <a:p>
            <a:r>
              <a:rPr lang="en-GB" dirty="0" smtClean="0"/>
              <a:t>Document: Distribution over topics</a:t>
            </a:r>
          </a:p>
          <a:p>
            <a:r>
              <a:rPr lang="en-GB" dirty="0" smtClean="0"/>
              <a:t>Mixed-membership model</a:t>
            </a:r>
          </a:p>
          <a:p>
            <a:r>
              <a:rPr lang="en-GB" dirty="0" smtClean="0"/>
              <a:t>Topic models vs counting words</a:t>
            </a:r>
          </a:p>
          <a:p>
            <a:pPr lvl="1"/>
            <a:r>
              <a:rPr lang="en-GB" dirty="0" smtClean="0"/>
              <a:t>TM captures the relational </a:t>
            </a:r>
            <a:r>
              <a:rPr lang="en-GB" dirty="0" smtClean="0"/>
              <a:t>meaning of words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6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LDA: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model of language</a:t>
            </a:r>
          </a:p>
          <a:p>
            <a:r>
              <a:rPr lang="en-GB" dirty="0" smtClean="0"/>
              <a:t>“Bag of words”</a:t>
            </a:r>
          </a:p>
          <a:p>
            <a:r>
              <a:rPr lang="en-GB" dirty="0" smtClean="0"/>
              <a:t>Documents are vectors (their length equal to the number of words)</a:t>
            </a:r>
          </a:p>
          <a:p>
            <a:r>
              <a:rPr lang="en-GB" dirty="0" smtClean="0"/>
              <a:t>Inferring the structure of language through probabilistic measures</a:t>
            </a:r>
          </a:p>
          <a:p>
            <a:pPr lvl="1"/>
            <a:r>
              <a:rPr lang="en-GB" dirty="0" smtClean="0"/>
              <a:t>Global distribution of topics across documents</a:t>
            </a:r>
          </a:p>
          <a:p>
            <a:pPr lvl="1"/>
            <a:r>
              <a:rPr lang="en-GB" dirty="0" smtClean="0"/>
              <a:t>Multinomial distribution of words over topics</a:t>
            </a:r>
          </a:p>
          <a:p>
            <a:pPr lvl="1"/>
            <a:r>
              <a:rPr lang="en-GB" dirty="0" smtClean="0"/>
              <a:t>The probability of words occurring in the respective topic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LDA: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 Number of topics (K) </a:t>
            </a:r>
            <a:r>
              <a:rPr lang="en-GB" dirty="0" smtClean="0"/>
              <a:t>is determined by the researcher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Topic prevalence (θ𝑑): The proportion of words in a document associated with the topic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Topical content: Frequently occurring words in a topic</a:t>
            </a:r>
          </a:p>
          <a:p>
            <a:pPr>
              <a:lnSpc>
                <a:spcPct val="200000"/>
              </a:lnSpc>
            </a:pPr>
            <a:r>
              <a:rPr lang="en-US" dirty="0"/>
              <a:t>Assumption: documents are generated independently from each other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by: Margaret E. Roberts, Brandon M. Stewart and Dustin </a:t>
            </a:r>
            <a:r>
              <a:rPr lang="en-US" dirty="0" err="1" smtClean="0"/>
              <a:t>Tingley</a:t>
            </a:r>
            <a:endParaRPr lang="en-US" dirty="0" smtClean="0"/>
          </a:p>
          <a:p>
            <a:r>
              <a:rPr lang="en-US" dirty="0" smtClean="0"/>
              <a:t>Based on LDA</a:t>
            </a:r>
          </a:p>
          <a:p>
            <a:r>
              <a:rPr lang="en-US" dirty="0" smtClean="0"/>
              <a:t>Does </a:t>
            </a:r>
            <a:r>
              <a:rPr lang="en-US" i="1" dirty="0" smtClean="0"/>
              <a:t>not</a:t>
            </a:r>
            <a:r>
              <a:rPr lang="en-US" dirty="0" smtClean="0"/>
              <a:t> assume that </a:t>
            </a:r>
            <a:r>
              <a:rPr lang="en-US" dirty="0"/>
              <a:t>documents are generated independently form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Includes covariates in the inference process</a:t>
            </a:r>
          </a:p>
          <a:p>
            <a:r>
              <a:rPr lang="en-US" dirty="0" smtClean="0"/>
              <a:t>Correlation between: </a:t>
            </a:r>
          </a:p>
          <a:p>
            <a:pPr lvl="1"/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Topic prevalence and covariates</a:t>
            </a:r>
          </a:p>
          <a:p>
            <a:pPr lvl="1"/>
            <a:r>
              <a:rPr lang="en-US" dirty="0" smtClean="0"/>
              <a:t>Topical content and covariates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Examples </a:t>
            </a:r>
            <a:r>
              <a:rPr lang="en-GB" dirty="0" smtClean="0"/>
              <a:t>of </a:t>
            </a:r>
            <a:r>
              <a:rPr lang="en-GB" dirty="0"/>
              <a:t>t</a:t>
            </a:r>
            <a:r>
              <a:rPr lang="en-GB" dirty="0" smtClean="0"/>
              <a:t>opic </a:t>
            </a:r>
            <a:r>
              <a:rPr lang="en-GB" dirty="0" smtClean="0"/>
              <a:t>m</a:t>
            </a:r>
            <a:r>
              <a:rPr lang="en-GB" dirty="0" smtClean="0"/>
              <a:t>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Literature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Religious </a:t>
            </a:r>
            <a:r>
              <a:rPr lang="en-GB" dirty="0" smtClean="0"/>
              <a:t>discourse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12/12/2017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B7B131B-F412-4BAE-AE1D-3A4103C1EEF1}" vid="{8B4C960F-A1A8-49D8-98E4-5B9C62CAD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770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Background</vt:lpstr>
      <vt:lpstr>Goals for today: </vt:lpstr>
      <vt:lpstr>Quantiative content analysis: Why?</vt:lpstr>
      <vt:lpstr>What are topic models (LDA)</vt:lpstr>
      <vt:lpstr>LDA: </vt:lpstr>
      <vt:lpstr>LDA: </vt:lpstr>
      <vt:lpstr>STM</vt:lpstr>
      <vt:lpstr>Two Examples of topic modelling</vt:lpstr>
      <vt:lpstr>Jockers, M.L. and Mimno, D., 2013. Significant themes in 19th-century literature </vt:lpstr>
      <vt:lpstr>Gender an 19th Century literature</vt:lpstr>
      <vt:lpstr>Source: Lucas et al. (2015) Computer-assisted text analysis for comparative politics.  </vt:lpstr>
      <vt:lpstr>Arabic Cleric writings</vt:lpstr>
      <vt:lpstr>Supervised Models     vs  Unsupervised models</vt:lpstr>
      <vt:lpstr>STM in three steps</vt:lpstr>
      <vt:lpstr>Your turn!</vt:lpstr>
      <vt:lpstr>Processing</vt:lpstr>
      <vt:lpstr>Interpreting: Hermeneutic circle</vt:lpstr>
      <vt:lpstr>Gender an 19th century literature</vt:lpstr>
      <vt:lpstr>Interpreting: Hermeneutic circle</vt:lpstr>
      <vt:lpstr>Visualizing topics</vt:lpstr>
      <vt:lpstr>Contact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2017-12-08T05:49:27Z</dcterms:created>
  <dcterms:modified xsi:type="dcterms:W3CDTF">2017-12-12T05:00:48Z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en-GB</vt:lpwstr>
  </property>
</Properties>
</file>